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odec Pro ExtraBold" charset="1" panose="00000700000000000000"/>
      <p:regular r:id="rId21"/>
    </p:embeddedFont>
    <p:embeddedFont>
      <p:font typeface="Codec Pro ExtraBold Bold" charset="1" panose="00000900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8.png" Type="http://schemas.openxmlformats.org/officeDocument/2006/relationships/image"/><Relationship Id="rId5"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35120" y="0"/>
            <a:ext cx="7852880" cy="10251926"/>
          </a:xfrm>
          <a:custGeom>
            <a:avLst/>
            <a:gdLst/>
            <a:ahLst/>
            <a:cxnLst/>
            <a:rect r="r" b="b" t="t" l="l"/>
            <a:pathLst>
              <a:path h="10251926" w="7852880">
                <a:moveTo>
                  <a:pt x="0" y="0"/>
                </a:moveTo>
                <a:lnTo>
                  <a:pt x="7852880" y="0"/>
                </a:lnTo>
                <a:lnTo>
                  <a:pt x="7852880" y="10251926"/>
                </a:lnTo>
                <a:lnTo>
                  <a:pt x="0" y="10251926"/>
                </a:lnTo>
                <a:lnTo>
                  <a:pt x="0" y="0"/>
                </a:lnTo>
                <a:close/>
              </a:path>
            </a:pathLst>
          </a:custGeom>
          <a:blipFill>
            <a:blip r:embed="rId6"/>
            <a:stretch>
              <a:fillRect l="0" t="0" r="0" b="0"/>
            </a:stretch>
          </a:blipFill>
        </p:spPr>
      </p:sp>
      <p:sp>
        <p:nvSpPr>
          <p:cNvPr name="TextBox 14" id="14"/>
          <p:cNvSpPr txBox="true"/>
          <p:nvPr/>
        </p:nvSpPr>
        <p:spPr>
          <a:xfrm rot="0">
            <a:off x="1752928" y="4069570"/>
            <a:ext cx="10756200" cy="1771859"/>
          </a:xfrm>
          <a:prstGeom prst="rect">
            <a:avLst/>
          </a:prstGeom>
        </p:spPr>
        <p:txBody>
          <a:bodyPr anchor="t" rtlCol="false" tIns="0" lIns="0" bIns="0" rIns="0">
            <a:spAutoFit/>
          </a:bodyPr>
          <a:lstStyle/>
          <a:p>
            <a:pPr algn="l">
              <a:lnSpc>
                <a:spcPts val="11813"/>
              </a:lnSpc>
            </a:pPr>
            <a:r>
              <a:rPr lang="en-US" sz="12306">
                <a:solidFill>
                  <a:srgbClr val="1C5739"/>
                </a:solidFill>
                <a:latin typeface="Codec Pro ExtraBold"/>
              </a:rPr>
              <a:t>TURF HUB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086145" y="2961818"/>
            <a:ext cx="13676117" cy="6577028"/>
          </a:xfrm>
          <a:custGeom>
            <a:avLst/>
            <a:gdLst/>
            <a:ahLst/>
            <a:cxnLst/>
            <a:rect r="r" b="b" t="t" l="l"/>
            <a:pathLst>
              <a:path h="6577028" w="13676117">
                <a:moveTo>
                  <a:pt x="0" y="0"/>
                </a:moveTo>
                <a:lnTo>
                  <a:pt x="13676117" y="0"/>
                </a:lnTo>
                <a:lnTo>
                  <a:pt x="13676117" y="6577028"/>
                </a:lnTo>
                <a:lnTo>
                  <a:pt x="0" y="6577028"/>
                </a:lnTo>
                <a:lnTo>
                  <a:pt x="0" y="0"/>
                </a:lnTo>
                <a:close/>
              </a:path>
            </a:pathLst>
          </a:custGeom>
          <a:blipFill>
            <a:blip r:embed="rId2"/>
            <a:stretch>
              <a:fillRect l="0" t="-816" r="0" b="-16100"/>
            </a:stretch>
          </a:blipFill>
        </p:spPr>
      </p:sp>
      <p:sp>
        <p:nvSpPr>
          <p:cNvPr name="Freeform 3" id="3"/>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7885" y="1286528"/>
            <a:ext cx="4124110"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HOME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5840" y="2441663"/>
            <a:ext cx="13456320" cy="7566112"/>
          </a:xfrm>
          <a:custGeom>
            <a:avLst/>
            <a:gdLst/>
            <a:ahLst/>
            <a:cxnLst/>
            <a:rect r="r" b="b" t="t" l="l"/>
            <a:pathLst>
              <a:path h="7566112" w="13456320">
                <a:moveTo>
                  <a:pt x="0" y="0"/>
                </a:moveTo>
                <a:lnTo>
                  <a:pt x="13456320" y="0"/>
                </a:lnTo>
                <a:lnTo>
                  <a:pt x="13456320" y="7566112"/>
                </a:lnTo>
                <a:lnTo>
                  <a:pt x="0" y="7566112"/>
                </a:lnTo>
                <a:lnTo>
                  <a:pt x="0" y="0"/>
                </a:lnTo>
                <a:close/>
              </a:path>
            </a:pathLst>
          </a:custGeom>
          <a:blipFill>
            <a:blip r:embed="rId4"/>
            <a:stretch>
              <a:fillRect l="0" t="0" r="0" b="0"/>
            </a:stretch>
          </a:blipFill>
        </p:spPr>
      </p:sp>
      <p:sp>
        <p:nvSpPr>
          <p:cNvPr name="TextBox 4" id="4"/>
          <p:cNvSpPr txBox="true"/>
          <p:nvPr/>
        </p:nvSpPr>
        <p:spPr>
          <a:xfrm rot="0">
            <a:off x="1437885" y="1286528"/>
            <a:ext cx="4124110"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MAIN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9750" y="2743337"/>
            <a:ext cx="3861017" cy="6747095"/>
          </a:xfrm>
          <a:custGeom>
            <a:avLst/>
            <a:gdLst/>
            <a:ahLst/>
            <a:cxnLst/>
            <a:rect r="r" b="b" t="t" l="l"/>
            <a:pathLst>
              <a:path h="6747095" w="3861017">
                <a:moveTo>
                  <a:pt x="0" y="0"/>
                </a:moveTo>
                <a:lnTo>
                  <a:pt x="3861017" y="0"/>
                </a:lnTo>
                <a:lnTo>
                  <a:pt x="3861017" y="6747095"/>
                </a:lnTo>
                <a:lnTo>
                  <a:pt x="0" y="6747095"/>
                </a:lnTo>
                <a:lnTo>
                  <a:pt x="0" y="0"/>
                </a:lnTo>
                <a:close/>
              </a:path>
            </a:pathLst>
          </a:custGeom>
          <a:blipFill>
            <a:blip r:embed="rId4"/>
            <a:stretch>
              <a:fillRect l="0" t="0" r="0" b="0"/>
            </a:stretch>
          </a:blipFill>
        </p:spPr>
      </p:sp>
      <p:sp>
        <p:nvSpPr>
          <p:cNvPr name="Freeform 4" id="4"/>
          <p:cNvSpPr/>
          <p:nvPr/>
        </p:nvSpPr>
        <p:spPr>
          <a:xfrm flipH="false" flipV="false" rot="0">
            <a:off x="8921741" y="2743337"/>
            <a:ext cx="3863613" cy="6514963"/>
          </a:xfrm>
          <a:custGeom>
            <a:avLst/>
            <a:gdLst/>
            <a:ahLst/>
            <a:cxnLst/>
            <a:rect r="r" b="b" t="t" l="l"/>
            <a:pathLst>
              <a:path h="6514963" w="3863613">
                <a:moveTo>
                  <a:pt x="0" y="0"/>
                </a:moveTo>
                <a:lnTo>
                  <a:pt x="3863614" y="0"/>
                </a:lnTo>
                <a:lnTo>
                  <a:pt x="3863614" y="6514963"/>
                </a:lnTo>
                <a:lnTo>
                  <a:pt x="0" y="6514963"/>
                </a:lnTo>
                <a:lnTo>
                  <a:pt x="0" y="0"/>
                </a:lnTo>
                <a:close/>
              </a:path>
            </a:pathLst>
          </a:custGeom>
          <a:blipFill>
            <a:blip r:embed="rId5"/>
            <a:stretch>
              <a:fillRect l="-20447" t="0" r="-23057" b="0"/>
            </a:stretch>
          </a:blipFill>
        </p:spPr>
      </p:sp>
      <p:sp>
        <p:nvSpPr>
          <p:cNvPr name="TextBox 5" id="5"/>
          <p:cNvSpPr txBox="true"/>
          <p:nvPr/>
        </p:nvSpPr>
        <p:spPr>
          <a:xfrm rot="0">
            <a:off x="1437885" y="1286528"/>
            <a:ext cx="7483856"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SLOT BOOKING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27443" y="3689780"/>
            <a:ext cx="13456320" cy="5568520"/>
          </a:xfrm>
          <a:custGeom>
            <a:avLst/>
            <a:gdLst/>
            <a:ahLst/>
            <a:cxnLst/>
            <a:rect r="r" b="b" t="t" l="l"/>
            <a:pathLst>
              <a:path h="5568520" w="13456320">
                <a:moveTo>
                  <a:pt x="0" y="0"/>
                </a:moveTo>
                <a:lnTo>
                  <a:pt x="13456320" y="0"/>
                </a:lnTo>
                <a:lnTo>
                  <a:pt x="13456320" y="5568520"/>
                </a:lnTo>
                <a:lnTo>
                  <a:pt x="0" y="5568520"/>
                </a:lnTo>
                <a:lnTo>
                  <a:pt x="0" y="0"/>
                </a:lnTo>
                <a:close/>
              </a:path>
            </a:pathLst>
          </a:custGeom>
          <a:blipFill>
            <a:blip r:embed="rId4"/>
            <a:stretch>
              <a:fillRect l="-11751" t="0" r="-11751" b="0"/>
            </a:stretch>
          </a:blipFill>
        </p:spPr>
      </p:sp>
      <p:sp>
        <p:nvSpPr>
          <p:cNvPr name="TextBox 4" id="4"/>
          <p:cNvSpPr txBox="true"/>
          <p:nvPr/>
        </p:nvSpPr>
        <p:spPr>
          <a:xfrm rot="0">
            <a:off x="1437885" y="1286528"/>
            <a:ext cx="8315943"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BOOKING DETAILS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5840" y="3681466"/>
            <a:ext cx="13456320" cy="2924068"/>
          </a:xfrm>
          <a:custGeom>
            <a:avLst/>
            <a:gdLst/>
            <a:ahLst/>
            <a:cxnLst/>
            <a:rect r="r" b="b" t="t" l="l"/>
            <a:pathLst>
              <a:path h="2924068" w="13456320">
                <a:moveTo>
                  <a:pt x="0" y="0"/>
                </a:moveTo>
                <a:lnTo>
                  <a:pt x="13456320" y="0"/>
                </a:lnTo>
                <a:lnTo>
                  <a:pt x="13456320" y="2924068"/>
                </a:lnTo>
                <a:lnTo>
                  <a:pt x="0" y="2924068"/>
                </a:lnTo>
                <a:lnTo>
                  <a:pt x="0" y="0"/>
                </a:lnTo>
                <a:close/>
              </a:path>
            </a:pathLst>
          </a:custGeom>
          <a:blipFill>
            <a:blip r:embed="rId4"/>
            <a:stretch>
              <a:fillRect l="0" t="0" r="0" b="0"/>
            </a:stretch>
          </a:blipFill>
        </p:spPr>
      </p:sp>
      <p:sp>
        <p:nvSpPr>
          <p:cNvPr name="TextBox 4" id="4"/>
          <p:cNvSpPr txBox="true"/>
          <p:nvPr/>
        </p:nvSpPr>
        <p:spPr>
          <a:xfrm rot="0">
            <a:off x="-255226" y="1082431"/>
            <a:ext cx="8315943"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PROFILE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99731"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12996" t="0" r="-12996"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3463770" y="3793552"/>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6107900"/>
            <a:chOff x="0" y="0"/>
            <a:chExt cx="368852" cy="1608665"/>
          </a:xfrm>
        </p:grpSpPr>
        <p:sp>
          <p:nvSpPr>
            <p:cNvPr name="Freeform 3" id="3"/>
            <p:cNvSpPr/>
            <p:nvPr/>
          </p:nvSpPr>
          <p:spPr>
            <a:xfrm flipH="false" flipV="false" rot="0">
              <a:off x="0" y="0"/>
              <a:ext cx="368852" cy="1608665"/>
            </a:xfrm>
            <a:custGeom>
              <a:avLst/>
              <a:gdLst/>
              <a:ahLst/>
              <a:cxnLst/>
              <a:rect r="r" b="b" t="t" l="l"/>
              <a:pathLst>
                <a:path h="1608665" w="368852">
                  <a:moveTo>
                    <a:pt x="0" y="0"/>
                  </a:moveTo>
                  <a:lnTo>
                    <a:pt x="368852" y="0"/>
                  </a:lnTo>
                  <a:lnTo>
                    <a:pt x="368852" y="1608665"/>
                  </a:lnTo>
                  <a:lnTo>
                    <a:pt x="0" y="1608665"/>
                  </a:lnTo>
                  <a:close/>
                </a:path>
              </a:pathLst>
            </a:custGeom>
            <a:solidFill>
              <a:srgbClr val="1C5739"/>
            </a:solidFill>
            <a:ln cap="sq">
              <a:noFill/>
              <a:prstDash val="solid"/>
              <a:miter/>
            </a:ln>
          </p:spPr>
        </p:sp>
        <p:sp>
          <p:nvSpPr>
            <p:cNvPr name="TextBox 4" id="4"/>
            <p:cNvSpPr txBox="true"/>
            <p:nvPr/>
          </p:nvSpPr>
          <p:spPr>
            <a:xfrm>
              <a:off x="0" y="-19050"/>
              <a:ext cx="368852" cy="16277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193216" y="1448211"/>
            <a:ext cx="5408984" cy="7946665"/>
          </a:xfrm>
          <a:custGeom>
            <a:avLst/>
            <a:gdLst/>
            <a:ahLst/>
            <a:cxnLst/>
            <a:rect r="r" b="b" t="t" l="l"/>
            <a:pathLst>
              <a:path h="7946665" w="5408984">
                <a:moveTo>
                  <a:pt x="0" y="0"/>
                </a:moveTo>
                <a:lnTo>
                  <a:pt x="5408984" y="0"/>
                </a:lnTo>
                <a:lnTo>
                  <a:pt x="5408984" y="7946664"/>
                </a:lnTo>
                <a:lnTo>
                  <a:pt x="0" y="7946664"/>
                </a:lnTo>
                <a:lnTo>
                  <a:pt x="0" y="0"/>
                </a:lnTo>
                <a:close/>
              </a:path>
            </a:pathLst>
          </a:custGeom>
          <a:blipFill>
            <a:blip r:embed="rId4"/>
            <a:stretch>
              <a:fillRect l="-14104" t="0" r="-2536" b="0"/>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0" id="20"/>
          <p:cNvSpPr txBox="true"/>
          <p:nvPr/>
        </p:nvSpPr>
        <p:spPr>
          <a:xfrm rot="0">
            <a:off x="5400737"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rPr>
              <a:t>Problem Statement</a:t>
            </a:r>
          </a:p>
        </p:txBody>
      </p:sp>
      <p:sp>
        <p:nvSpPr>
          <p:cNvPr name="TextBox 21" id="21"/>
          <p:cNvSpPr txBox="true"/>
          <p:nvPr/>
        </p:nvSpPr>
        <p:spPr>
          <a:xfrm rot="0">
            <a:off x="5400737" y="4127355"/>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rPr>
              <a:t>Solutions</a:t>
            </a:r>
          </a:p>
        </p:txBody>
      </p:sp>
      <p:sp>
        <p:nvSpPr>
          <p:cNvPr name="TextBox 22" id="22"/>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Benifits</a:t>
            </a:r>
          </a:p>
        </p:txBody>
      </p:sp>
      <p:sp>
        <p:nvSpPr>
          <p:cNvPr name="TextBox 23" id="23"/>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Tech Stack</a:t>
            </a:r>
          </a:p>
        </p:txBody>
      </p:sp>
      <p:sp>
        <p:nvSpPr>
          <p:cNvPr name="TextBox 24" id="24"/>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Modules Used</a:t>
            </a:r>
          </a:p>
        </p:txBody>
      </p:sp>
      <p:sp>
        <p:nvSpPr>
          <p:cNvPr name="TextBox 25" id="25"/>
          <p:cNvSpPr txBox="true"/>
          <p:nvPr/>
        </p:nvSpPr>
        <p:spPr>
          <a:xfrm rot="0">
            <a:off x="5400737" y="744205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Outputs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095769" y="828675"/>
            <a:ext cx="5605439" cy="11019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rPr>
              <a:t>Overview</a:t>
            </a:r>
          </a:p>
        </p:txBody>
      </p:sp>
      <p:sp>
        <p:nvSpPr>
          <p:cNvPr name="TextBox 11" id="11"/>
          <p:cNvSpPr txBox="true"/>
          <p:nvPr/>
        </p:nvSpPr>
        <p:spPr>
          <a:xfrm rot="0">
            <a:off x="1113972" y="1984849"/>
            <a:ext cx="3934942" cy="1805417"/>
          </a:xfrm>
          <a:prstGeom prst="rect">
            <a:avLst/>
          </a:prstGeom>
        </p:spPr>
        <p:txBody>
          <a:bodyPr anchor="t" rtlCol="false" tIns="0" lIns="0" bIns="0" rIns="0">
            <a:spAutoFit/>
          </a:bodyPr>
          <a:lstStyle/>
          <a:p>
            <a:pPr algn="l" marL="0" indent="0" lvl="0">
              <a:lnSpc>
                <a:spcPts val="2455"/>
              </a:lnSpc>
              <a:spcBef>
                <a:spcPct val="0"/>
              </a:spcBef>
            </a:pPr>
            <a:r>
              <a:rPr lang="en-US" sz="1779" spc="174">
                <a:solidFill>
                  <a:srgbClr val="FFFFFF"/>
                </a:solidFill>
                <a:latin typeface="Open Sauce"/>
              </a:rPr>
              <a:t>The Turf Hub project connects sports enthusiasts with bookable turf fields, streamlining scheduling and management for users and facility owners</a:t>
            </a:r>
          </a:p>
        </p:txBody>
      </p:sp>
      <p:sp>
        <p:nvSpPr>
          <p:cNvPr name="TextBox 12" id="12"/>
          <p:cNvSpPr txBox="true"/>
          <p:nvPr/>
        </p:nvSpPr>
        <p:spPr>
          <a:xfrm rot="0">
            <a:off x="5836158" y="3104515"/>
            <a:ext cx="8342747" cy="5989955"/>
          </a:xfrm>
          <a:prstGeom prst="rect">
            <a:avLst/>
          </a:prstGeom>
        </p:spPr>
        <p:txBody>
          <a:bodyPr anchor="t" rtlCol="false" tIns="0" lIns="0" bIns="0" rIns="0">
            <a:spAutoFit/>
          </a:bodyPr>
          <a:lstStyle/>
          <a:p>
            <a:pPr algn="just">
              <a:lnSpc>
                <a:spcPts val="3249"/>
              </a:lnSpc>
            </a:pPr>
            <a:r>
              <a:rPr lang="en-US" sz="2499">
                <a:solidFill>
                  <a:srgbClr val="000000"/>
                </a:solidFill>
                <a:latin typeface="Open Sauce Bold"/>
              </a:rPr>
              <a:t>PROBLEM STATEMENT:</a:t>
            </a:r>
          </a:p>
          <a:p>
            <a:pPr algn="just">
              <a:lnSpc>
                <a:spcPts val="2730"/>
              </a:lnSpc>
            </a:pPr>
            <a:r>
              <a:rPr lang="en-US" sz="2100">
                <a:solidFill>
                  <a:srgbClr val="000000"/>
                </a:solidFill>
                <a:latin typeface="Open Sauce"/>
              </a:rPr>
              <a:t> </a:t>
            </a:r>
          </a:p>
          <a:p>
            <a:pPr algn="just">
              <a:lnSpc>
                <a:spcPts val="2730"/>
              </a:lnSpc>
            </a:pPr>
            <a:r>
              <a:rPr lang="en-US" sz="2100">
                <a:solidFill>
                  <a:srgbClr val="000000"/>
                </a:solidFill>
                <a:latin typeface="Open Sauce"/>
              </a:rPr>
              <a:t>         Sports enthusiasts often face difficulties in finding and booking available turf fields for their activities, leading to inefficiencies and lost opportunities. Facility owners struggle with managing reservations and maximizing their field utilization. This lack of a centralized, user-friendly platform results in a fragmented and time-consuming process for both users and owners. The Turf Hub project aims to address these issues by providing a streamlined, accessible solution for booking and managing turf fields. This will enhance user experience and operational efficiency for facility owners</a:t>
            </a:r>
          </a:p>
          <a:p>
            <a:pPr algn="ctr">
              <a:lnSpc>
                <a:spcPts val="2859"/>
              </a:lnSpc>
            </a:pPr>
          </a:p>
          <a:p>
            <a:pPr algn="ctr">
              <a:lnSpc>
                <a:spcPts val="2859"/>
              </a:lnSpc>
            </a:pPr>
          </a:p>
          <a:p>
            <a:pPr algn="ctr">
              <a:lnSpc>
                <a:spcPts val="2859"/>
              </a:lnSpc>
            </a:pPr>
          </a:p>
          <a:p>
            <a:pPr algn="ctr">
              <a:lnSpc>
                <a:spcPts val="2859"/>
              </a:lnSpc>
            </a:pPr>
          </a:p>
          <a:p>
            <a:pPr algn="ctr">
              <a:lnSpc>
                <a:spcPts val="285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105555" y="3510346"/>
            <a:ext cx="380297" cy="362766"/>
            <a:chOff x="0" y="0"/>
            <a:chExt cx="587326" cy="560252"/>
          </a:xfrm>
        </p:grpSpPr>
        <p:sp>
          <p:nvSpPr>
            <p:cNvPr name="Freeform 4" id="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5" id="5"/>
          <p:cNvGrpSpPr/>
          <p:nvPr/>
        </p:nvGrpSpPr>
        <p:grpSpPr>
          <a:xfrm rot="0">
            <a:off x="8435419" y="1355253"/>
            <a:ext cx="1720101" cy="2064402"/>
            <a:chOff x="0" y="0"/>
            <a:chExt cx="2656504" cy="3188238"/>
          </a:xfrm>
        </p:grpSpPr>
        <p:sp>
          <p:nvSpPr>
            <p:cNvPr name="Freeform 6" id="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7" id="7"/>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474751" y="3510346"/>
            <a:ext cx="380297" cy="362766"/>
            <a:chOff x="0" y="0"/>
            <a:chExt cx="587326" cy="560252"/>
          </a:xfrm>
        </p:grpSpPr>
        <p:sp>
          <p:nvSpPr>
            <p:cNvPr name="Freeform 9" id="9"/>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0" id="10"/>
          <p:cNvGrpSpPr/>
          <p:nvPr/>
        </p:nvGrpSpPr>
        <p:grpSpPr>
          <a:xfrm rot="0">
            <a:off x="10804615" y="1355253"/>
            <a:ext cx="1720101" cy="2064402"/>
            <a:chOff x="0" y="0"/>
            <a:chExt cx="2656504" cy="3188238"/>
          </a:xfrm>
        </p:grpSpPr>
        <p:sp>
          <p:nvSpPr>
            <p:cNvPr name="Freeform 11" id="11"/>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2" id="12"/>
          <p:cNvGrpSpPr/>
          <p:nvPr/>
        </p:nvGrpSpPr>
        <p:grpSpPr>
          <a:xfrm rot="0">
            <a:off x="13842043" y="3510346"/>
            <a:ext cx="380297" cy="362766"/>
            <a:chOff x="0" y="0"/>
            <a:chExt cx="587326" cy="560252"/>
          </a:xfrm>
        </p:grpSpPr>
        <p:sp>
          <p:nvSpPr>
            <p:cNvPr name="Freeform 13" id="13"/>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4" id="14"/>
          <p:cNvGrpSpPr/>
          <p:nvPr/>
        </p:nvGrpSpPr>
        <p:grpSpPr>
          <a:xfrm rot="0">
            <a:off x="13171907" y="1355253"/>
            <a:ext cx="1720101" cy="2064402"/>
            <a:chOff x="0" y="0"/>
            <a:chExt cx="2656504" cy="3188238"/>
          </a:xfrm>
        </p:grpSpPr>
        <p:sp>
          <p:nvSpPr>
            <p:cNvPr name="Freeform 15" id="1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6" id="16"/>
          <p:cNvGrpSpPr/>
          <p:nvPr/>
        </p:nvGrpSpPr>
        <p:grpSpPr>
          <a:xfrm rot="0">
            <a:off x="16209335" y="3510346"/>
            <a:ext cx="380297" cy="362766"/>
            <a:chOff x="0" y="0"/>
            <a:chExt cx="587326" cy="560252"/>
          </a:xfrm>
        </p:grpSpPr>
        <p:sp>
          <p:nvSpPr>
            <p:cNvPr name="Freeform 17" id="17"/>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8" id="18"/>
          <p:cNvGrpSpPr/>
          <p:nvPr/>
        </p:nvGrpSpPr>
        <p:grpSpPr>
          <a:xfrm rot="0">
            <a:off x="15539199" y="1355253"/>
            <a:ext cx="1720101" cy="2064402"/>
            <a:chOff x="0" y="0"/>
            <a:chExt cx="2656504" cy="3188238"/>
          </a:xfrm>
        </p:grpSpPr>
        <p:sp>
          <p:nvSpPr>
            <p:cNvPr name="Freeform 19" id="1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0" id="20"/>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903977" y="1596132"/>
            <a:ext cx="5045542"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SOLUTION</a:t>
            </a:r>
          </a:p>
        </p:txBody>
      </p:sp>
      <p:sp>
        <p:nvSpPr>
          <p:cNvPr name="Freeform 24" id="24"/>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7974747" y="3968362"/>
            <a:ext cx="10030538" cy="5955628"/>
          </a:xfrm>
          <a:custGeom>
            <a:avLst/>
            <a:gdLst/>
            <a:ahLst/>
            <a:cxnLst/>
            <a:rect r="r" b="b" t="t" l="l"/>
            <a:pathLst>
              <a:path h="5955628" w="10030538">
                <a:moveTo>
                  <a:pt x="0" y="0"/>
                </a:moveTo>
                <a:lnTo>
                  <a:pt x="10030538" y="0"/>
                </a:lnTo>
                <a:lnTo>
                  <a:pt x="10030538" y="5955629"/>
                </a:lnTo>
                <a:lnTo>
                  <a:pt x="0" y="5955629"/>
                </a:lnTo>
                <a:lnTo>
                  <a:pt x="0" y="0"/>
                </a:lnTo>
                <a:close/>
              </a:path>
            </a:pathLst>
          </a:custGeom>
          <a:blipFill>
            <a:blip r:embed="rId13"/>
            <a:stretch>
              <a:fillRect l="-11619" t="0" r="0" b="0"/>
            </a:stretch>
          </a:blipFill>
        </p:spPr>
      </p:sp>
      <p:sp>
        <p:nvSpPr>
          <p:cNvPr name="TextBox 26" id="26"/>
          <p:cNvSpPr txBox="true"/>
          <p:nvPr/>
        </p:nvSpPr>
        <p:spPr>
          <a:xfrm rot="0">
            <a:off x="594459" y="4062082"/>
            <a:ext cx="6742616" cy="3137447"/>
          </a:xfrm>
          <a:prstGeom prst="rect">
            <a:avLst/>
          </a:prstGeom>
        </p:spPr>
        <p:txBody>
          <a:bodyPr anchor="t" rtlCol="false" tIns="0" lIns="0" bIns="0" rIns="0">
            <a:spAutoFit/>
          </a:bodyPr>
          <a:lstStyle/>
          <a:p>
            <a:pPr algn="just">
              <a:lnSpc>
                <a:spcPts val="2544"/>
              </a:lnSpc>
            </a:pPr>
            <a:r>
              <a:rPr lang="en-US" sz="1956">
                <a:solidFill>
                  <a:srgbClr val="040506"/>
                </a:solidFill>
                <a:latin typeface="Open Sauce Bold"/>
              </a:rPr>
              <a:t>•The turf booking platform streamlines the process of finding and reserving turf facilities for sports activities. It offers advanced search filters, real-time availability updates, and secure online payments for sports teams, coaches, and individual players. With an intuitive admin panel, turf owners can efficiently manage listings and facility operations. This platform revolutionizes turf facility access and utilization, enhancing the overall sports experience for users.</a:t>
            </a:r>
          </a:p>
          <a:p>
            <a:pPr algn="just">
              <a:lnSpc>
                <a:spcPts val="254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929623" y="3442596"/>
            <a:ext cx="4473739" cy="636748"/>
            <a:chOff x="0" y="0"/>
            <a:chExt cx="1178269" cy="167703"/>
          </a:xfrm>
        </p:grpSpPr>
        <p:sp>
          <p:nvSpPr>
            <p:cNvPr name="Freeform 7" id="7"/>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8" id="8"/>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FRONTEND</a:t>
              </a:r>
            </a:p>
          </p:txBody>
        </p:sp>
      </p:grpSp>
      <p:grpSp>
        <p:nvGrpSpPr>
          <p:cNvPr name="Group 9" id="9"/>
          <p:cNvGrpSpPr/>
          <p:nvPr/>
        </p:nvGrpSpPr>
        <p:grpSpPr>
          <a:xfrm rot="0">
            <a:off x="1929623" y="7902043"/>
            <a:ext cx="4473739" cy="1356257"/>
            <a:chOff x="0" y="0"/>
            <a:chExt cx="1178269" cy="357204"/>
          </a:xfrm>
        </p:grpSpPr>
        <p:sp>
          <p:nvSpPr>
            <p:cNvPr name="Freeform 10" id="10"/>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1" id="11"/>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rPr>
                <a:t>The frontend tech stack for the Turf Hub project includes React.js, Redux, CSS3, HTML5, and Bootstrap or Material-UI.</a:t>
              </a:r>
            </a:p>
          </p:txBody>
        </p:sp>
      </p:grpSp>
      <p:grpSp>
        <p:nvGrpSpPr>
          <p:cNvPr name="Group 12" id="12"/>
          <p:cNvGrpSpPr/>
          <p:nvPr/>
        </p:nvGrpSpPr>
        <p:grpSpPr>
          <a:xfrm rot="0">
            <a:off x="6906074" y="3442596"/>
            <a:ext cx="4473739" cy="636748"/>
            <a:chOff x="0" y="0"/>
            <a:chExt cx="1178269" cy="167703"/>
          </a:xfrm>
        </p:grpSpPr>
        <p:sp>
          <p:nvSpPr>
            <p:cNvPr name="Freeform 13" id="13"/>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4" id="14"/>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EXPRESS</a:t>
              </a:r>
            </a:p>
          </p:txBody>
        </p:sp>
      </p:grpSp>
      <p:grpSp>
        <p:nvGrpSpPr>
          <p:cNvPr name="Group 15" id="15"/>
          <p:cNvGrpSpPr/>
          <p:nvPr/>
        </p:nvGrpSpPr>
        <p:grpSpPr>
          <a:xfrm rot="0">
            <a:off x="6906074" y="7902043"/>
            <a:ext cx="4473739" cy="1356257"/>
            <a:chOff x="0" y="0"/>
            <a:chExt cx="1178269" cy="357204"/>
          </a:xfrm>
        </p:grpSpPr>
        <p:sp>
          <p:nvSpPr>
            <p:cNvPr name="Freeform 16" id="16"/>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7" id="17"/>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rPr>
                <a:t>Express.js is used in the Turf Hub project for building the backend server and handling API requests and responses efficiently</a:t>
              </a:r>
            </a:p>
          </p:txBody>
        </p:sp>
      </p:grpSp>
      <p:grpSp>
        <p:nvGrpSpPr>
          <p:cNvPr name="Group 18" id="18"/>
          <p:cNvGrpSpPr/>
          <p:nvPr/>
        </p:nvGrpSpPr>
        <p:grpSpPr>
          <a:xfrm rot="0">
            <a:off x="11884638" y="344259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20" id="20"/>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BACKEND</a:t>
              </a:r>
            </a:p>
          </p:txBody>
        </p:sp>
      </p:grpSp>
      <p:grpSp>
        <p:nvGrpSpPr>
          <p:cNvPr name="Group 21" id="21"/>
          <p:cNvGrpSpPr/>
          <p:nvPr/>
        </p:nvGrpSpPr>
        <p:grpSpPr>
          <a:xfrm rot="0">
            <a:off x="11884638" y="7902043"/>
            <a:ext cx="4473739" cy="1356257"/>
            <a:chOff x="0" y="0"/>
            <a:chExt cx="1178269" cy="357204"/>
          </a:xfrm>
        </p:grpSpPr>
        <p:sp>
          <p:nvSpPr>
            <p:cNvPr name="Freeform 22" id="22"/>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23" id="23"/>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rPr>
                <a:t>The backend tech stack for the Turf Hub project includes Node.js, Express.js, MongoDB, Mongoose</a:t>
              </a:r>
            </a:p>
          </p:txBody>
        </p:sp>
      </p:grpSp>
      <p:sp>
        <p:nvSpPr>
          <p:cNvPr name="Freeform 24" id="24"/>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929623" y="4079343"/>
            <a:ext cx="4473739" cy="3822699"/>
          </a:xfrm>
          <a:custGeom>
            <a:avLst/>
            <a:gdLst/>
            <a:ahLst/>
            <a:cxnLst/>
            <a:rect r="r" b="b" t="t" l="l"/>
            <a:pathLst>
              <a:path h="3822699" w="4473739">
                <a:moveTo>
                  <a:pt x="0" y="0"/>
                </a:moveTo>
                <a:lnTo>
                  <a:pt x="4473739" y="0"/>
                </a:lnTo>
                <a:lnTo>
                  <a:pt x="4473739" y="3822700"/>
                </a:lnTo>
                <a:lnTo>
                  <a:pt x="0" y="3822700"/>
                </a:lnTo>
                <a:lnTo>
                  <a:pt x="0" y="0"/>
                </a:lnTo>
                <a:close/>
              </a:path>
            </a:pathLst>
          </a:custGeom>
          <a:blipFill>
            <a:blip r:embed="rId5"/>
            <a:stretch>
              <a:fillRect l="-6599" t="-13414" r="-5296" b="-16247"/>
            </a:stretch>
          </a:blipFill>
        </p:spPr>
      </p:sp>
      <p:sp>
        <p:nvSpPr>
          <p:cNvPr name="Freeform 27" id="27"/>
          <p:cNvSpPr/>
          <p:nvPr/>
        </p:nvSpPr>
        <p:spPr>
          <a:xfrm flipH="false" flipV="false" rot="0">
            <a:off x="11884638" y="4079343"/>
            <a:ext cx="4473739" cy="3822699"/>
          </a:xfrm>
          <a:custGeom>
            <a:avLst/>
            <a:gdLst/>
            <a:ahLst/>
            <a:cxnLst/>
            <a:rect r="r" b="b" t="t" l="l"/>
            <a:pathLst>
              <a:path h="3822699" w="4473739">
                <a:moveTo>
                  <a:pt x="0" y="0"/>
                </a:moveTo>
                <a:lnTo>
                  <a:pt x="4473739" y="0"/>
                </a:lnTo>
                <a:lnTo>
                  <a:pt x="4473739" y="3822700"/>
                </a:lnTo>
                <a:lnTo>
                  <a:pt x="0" y="3822700"/>
                </a:lnTo>
                <a:lnTo>
                  <a:pt x="0" y="0"/>
                </a:lnTo>
                <a:close/>
              </a:path>
            </a:pathLst>
          </a:custGeom>
          <a:blipFill>
            <a:blip r:embed="rId6"/>
            <a:stretch>
              <a:fillRect l="-19247" t="-20325" r="-11387" b="-21801"/>
            </a:stretch>
          </a:blipFill>
        </p:spPr>
      </p:sp>
      <p:sp>
        <p:nvSpPr>
          <p:cNvPr name="Freeform 28" id="28"/>
          <p:cNvSpPr/>
          <p:nvPr/>
        </p:nvSpPr>
        <p:spPr>
          <a:xfrm flipH="false" flipV="false" rot="0">
            <a:off x="6907130" y="4079343"/>
            <a:ext cx="4473739" cy="3962623"/>
          </a:xfrm>
          <a:custGeom>
            <a:avLst/>
            <a:gdLst/>
            <a:ahLst/>
            <a:cxnLst/>
            <a:rect r="r" b="b" t="t" l="l"/>
            <a:pathLst>
              <a:path h="3962623" w="4473739">
                <a:moveTo>
                  <a:pt x="0" y="0"/>
                </a:moveTo>
                <a:lnTo>
                  <a:pt x="4473740" y="0"/>
                </a:lnTo>
                <a:lnTo>
                  <a:pt x="4473740" y="3962624"/>
                </a:lnTo>
                <a:lnTo>
                  <a:pt x="0" y="3962624"/>
                </a:lnTo>
                <a:lnTo>
                  <a:pt x="0" y="0"/>
                </a:lnTo>
                <a:close/>
              </a:path>
            </a:pathLst>
          </a:custGeom>
          <a:blipFill>
            <a:blip r:embed="rId7"/>
            <a:stretch>
              <a:fillRect l="-9822" t="-9465" r="-3260" b="-18204"/>
            </a:stretch>
          </a:blipFill>
        </p:spPr>
      </p:sp>
      <p:sp>
        <p:nvSpPr>
          <p:cNvPr name="TextBox 29" id="29"/>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TECH STACK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105555" y="3510346"/>
            <a:ext cx="380297" cy="362766"/>
            <a:chOff x="0" y="0"/>
            <a:chExt cx="587326" cy="560252"/>
          </a:xfrm>
        </p:grpSpPr>
        <p:sp>
          <p:nvSpPr>
            <p:cNvPr name="Freeform 4" id="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5" id="5"/>
          <p:cNvGrpSpPr/>
          <p:nvPr/>
        </p:nvGrpSpPr>
        <p:grpSpPr>
          <a:xfrm rot="0">
            <a:off x="11474751" y="3510346"/>
            <a:ext cx="380297" cy="362766"/>
            <a:chOff x="0" y="0"/>
            <a:chExt cx="587326" cy="560252"/>
          </a:xfrm>
        </p:grpSpPr>
        <p:sp>
          <p:nvSpPr>
            <p:cNvPr name="Freeform 6" id="6"/>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7" id="7"/>
          <p:cNvGrpSpPr/>
          <p:nvPr/>
        </p:nvGrpSpPr>
        <p:grpSpPr>
          <a:xfrm rot="0">
            <a:off x="13842043" y="3510346"/>
            <a:ext cx="380297" cy="362766"/>
            <a:chOff x="0" y="0"/>
            <a:chExt cx="587326" cy="560252"/>
          </a:xfrm>
        </p:grpSpPr>
        <p:sp>
          <p:nvSpPr>
            <p:cNvPr name="Freeform 8" id="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9" id="9"/>
          <p:cNvGrpSpPr/>
          <p:nvPr/>
        </p:nvGrpSpPr>
        <p:grpSpPr>
          <a:xfrm rot="0">
            <a:off x="16209335" y="3510346"/>
            <a:ext cx="380297" cy="362766"/>
            <a:chOff x="0" y="0"/>
            <a:chExt cx="587326" cy="560252"/>
          </a:xfrm>
        </p:grpSpPr>
        <p:sp>
          <p:nvSpPr>
            <p:cNvPr name="Freeform 10" id="1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sp>
        <p:nvSpPr>
          <p:cNvPr name="TextBox 11" id="11"/>
          <p:cNvSpPr txBox="true"/>
          <p:nvPr/>
        </p:nvSpPr>
        <p:spPr>
          <a:xfrm rot="0">
            <a:off x="1211669" y="1146702"/>
            <a:ext cx="6081725"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MODULES USED</a:t>
            </a:r>
          </a:p>
        </p:txBody>
      </p:sp>
      <p:sp>
        <p:nvSpPr>
          <p:cNvPr name="Freeform 12" id="12"/>
          <p:cNvSpPr/>
          <p:nvPr/>
        </p:nvSpPr>
        <p:spPr>
          <a:xfrm flipH="false" flipV="false" rot="-10800000">
            <a:off x="-119501" y="-318142"/>
            <a:ext cx="8744064" cy="2511931"/>
          </a:xfrm>
          <a:custGeom>
            <a:avLst/>
            <a:gdLst/>
            <a:ahLst/>
            <a:cxnLst/>
            <a:rect r="r" b="b" t="t" l="l"/>
            <a:pathLst>
              <a:path h="2511931" w="8744064">
                <a:moveTo>
                  <a:pt x="0" y="0"/>
                </a:moveTo>
                <a:lnTo>
                  <a:pt x="8744065" y="0"/>
                </a:lnTo>
                <a:lnTo>
                  <a:pt x="8744065" y="2511932"/>
                </a:lnTo>
                <a:lnTo>
                  <a:pt x="0" y="251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7845567" y="2016987"/>
            <a:ext cx="8744064" cy="2511931"/>
          </a:xfrm>
          <a:custGeom>
            <a:avLst/>
            <a:gdLst/>
            <a:ahLst/>
            <a:cxnLst/>
            <a:rect r="r" b="b" t="t" l="l"/>
            <a:pathLst>
              <a:path h="2511931" w="8744064">
                <a:moveTo>
                  <a:pt x="0" y="0"/>
                </a:moveTo>
                <a:lnTo>
                  <a:pt x="8744065" y="0"/>
                </a:lnTo>
                <a:lnTo>
                  <a:pt x="8744065" y="2511932"/>
                </a:lnTo>
                <a:lnTo>
                  <a:pt x="0" y="251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845567" y="4528919"/>
            <a:ext cx="9778696" cy="5668532"/>
          </a:xfrm>
          <a:custGeom>
            <a:avLst/>
            <a:gdLst/>
            <a:ahLst/>
            <a:cxnLst/>
            <a:rect r="r" b="b" t="t" l="l"/>
            <a:pathLst>
              <a:path h="5668532" w="9778696">
                <a:moveTo>
                  <a:pt x="0" y="0"/>
                </a:moveTo>
                <a:lnTo>
                  <a:pt x="9778696" y="0"/>
                </a:lnTo>
                <a:lnTo>
                  <a:pt x="9778696" y="5668531"/>
                </a:lnTo>
                <a:lnTo>
                  <a:pt x="0" y="5668531"/>
                </a:lnTo>
                <a:lnTo>
                  <a:pt x="0" y="0"/>
                </a:lnTo>
                <a:close/>
              </a:path>
            </a:pathLst>
          </a:custGeom>
          <a:blipFill>
            <a:blip r:embed="rId5"/>
            <a:stretch>
              <a:fillRect l="0" t="0" r="-8509" b="0"/>
            </a:stretch>
          </a:blipFill>
        </p:spPr>
      </p:sp>
      <p:sp>
        <p:nvSpPr>
          <p:cNvPr name="TextBox 15" id="15"/>
          <p:cNvSpPr txBox="true"/>
          <p:nvPr/>
        </p:nvSpPr>
        <p:spPr>
          <a:xfrm rot="0">
            <a:off x="220648" y="3020938"/>
            <a:ext cx="7212385" cy="6061653"/>
          </a:xfrm>
          <a:prstGeom prst="rect">
            <a:avLst/>
          </a:prstGeom>
        </p:spPr>
        <p:txBody>
          <a:bodyPr anchor="t" rtlCol="false" tIns="0" lIns="0" bIns="0" rIns="0">
            <a:spAutoFit/>
          </a:bodyPr>
          <a:lstStyle/>
          <a:p>
            <a:pPr algn="just">
              <a:lnSpc>
                <a:spcPts val="2455"/>
              </a:lnSpc>
            </a:pPr>
            <a:r>
              <a:rPr lang="en-US" sz="1888">
                <a:solidFill>
                  <a:srgbClr val="040506"/>
                </a:solidFill>
                <a:latin typeface="Open Sauce Bold"/>
              </a:rPr>
              <a:t>React: </a:t>
            </a:r>
            <a:r>
              <a:rPr lang="en-US" sz="1888">
                <a:solidFill>
                  <a:srgbClr val="040506"/>
                </a:solidFill>
                <a:latin typeface="Open Sauce"/>
              </a:rPr>
              <a:t>A JavaScript library for building user interfaces.</a:t>
            </a:r>
          </a:p>
          <a:p>
            <a:pPr algn="just">
              <a:lnSpc>
                <a:spcPts val="2455"/>
              </a:lnSpc>
            </a:pPr>
            <a:r>
              <a:rPr lang="en-US" sz="1888">
                <a:solidFill>
                  <a:srgbClr val="040506"/>
                </a:solidFill>
                <a:latin typeface="Open Sauce"/>
              </a:rPr>
              <a:t>R</a:t>
            </a:r>
            <a:r>
              <a:rPr lang="en-US" sz="1888">
                <a:solidFill>
                  <a:srgbClr val="040506"/>
                </a:solidFill>
                <a:latin typeface="Open Sauce"/>
              </a:rPr>
              <a:t>eact-router-dom: Provides DOM bindings for React Router, enabling navigation and routing in React applications.</a:t>
            </a:r>
          </a:p>
          <a:p>
            <a:pPr algn="just">
              <a:lnSpc>
                <a:spcPts val="2455"/>
              </a:lnSpc>
            </a:pPr>
          </a:p>
          <a:p>
            <a:pPr algn="just">
              <a:lnSpc>
                <a:spcPts val="2455"/>
              </a:lnSpc>
            </a:pPr>
            <a:r>
              <a:rPr lang="en-US" sz="1888">
                <a:solidFill>
                  <a:srgbClr val="040506"/>
                </a:solidFill>
                <a:latin typeface="Open Sauce"/>
              </a:rPr>
              <a:t>A</a:t>
            </a:r>
            <a:r>
              <a:rPr lang="en-US" sz="1888">
                <a:solidFill>
                  <a:srgbClr val="040506"/>
                </a:solidFill>
                <a:latin typeface="Open Sauce Bold"/>
              </a:rPr>
              <a:t>xios: </a:t>
            </a:r>
            <a:r>
              <a:rPr lang="en-US" sz="1888">
                <a:solidFill>
                  <a:srgbClr val="040506"/>
                </a:solidFill>
                <a:latin typeface="Open Sauce"/>
              </a:rPr>
              <a:t>A promise-based HTTP client for making asynchronous HTTP requests in the browser and Node.js environment.</a:t>
            </a:r>
          </a:p>
          <a:p>
            <a:pPr algn="just">
              <a:lnSpc>
                <a:spcPts val="2455"/>
              </a:lnSpc>
            </a:pPr>
          </a:p>
          <a:p>
            <a:pPr algn="just">
              <a:lnSpc>
                <a:spcPts val="2455"/>
              </a:lnSpc>
            </a:pPr>
            <a:r>
              <a:rPr lang="en-US" sz="1888">
                <a:solidFill>
                  <a:srgbClr val="040506"/>
                </a:solidFill>
                <a:latin typeface="Open Sauce Bold"/>
              </a:rPr>
              <a:t>useState:</a:t>
            </a:r>
            <a:r>
              <a:rPr lang="en-US" sz="1888">
                <a:solidFill>
                  <a:srgbClr val="040506"/>
                </a:solidFill>
                <a:latin typeface="Open Sauce"/>
              </a:rPr>
              <a:t> A React Hook used for managing state in functional components.</a:t>
            </a:r>
          </a:p>
          <a:p>
            <a:pPr algn="just">
              <a:lnSpc>
                <a:spcPts val="2455"/>
              </a:lnSpc>
            </a:pPr>
          </a:p>
          <a:p>
            <a:pPr algn="just">
              <a:lnSpc>
                <a:spcPts val="2455"/>
              </a:lnSpc>
            </a:pPr>
            <a:r>
              <a:rPr lang="en-US" sz="1888">
                <a:solidFill>
                  <a:srgbClr val="040506"/>
                </a:solidFill>
                <a:latin typeface="Open Sauce"/>
              </a:rPr>
              <a:t>E</a:t>
            </a:r>
            <a:r>
              <a:rPr lang="en-US" sz="1888">
                <a:solidFill>
                  <a:srgbClr val="040506"/>
                </a:solidFill>
                <a:latin typeface="Open Sauce Bold"/>
              </a:rPr>
              <a:t>xpress:</a:t>
            </a:r>
            <a:r>
              <a:rPr lang="en-US" sz="1888">
                <a:solidFill>
                  <a:srgbClr val="040506"/>
                </a:solidFill>
                <a:latin typeface="Open Sauce"/>
              </a:rPr>
              <a:t> A web application framework for Node.js, used for building backend APIs and web servers.</a:t>
            </a:r>
          </a:p>
          <a:p>
            <a:pPr algn="just">
              <a:lnSpc>
                <a:spcPts val="2455"/>
              </a:lnSpc>
            </a:pPr>
          </a:p>
          <a:p>
            <a:pPr algn="just">
              <a:lnSpc>
                <a:spcPts val="2455"/>
              </a:lnSpc>
            </a:pPr>
            <a:r>
              <a:rPr lang="en-US" sz="1888">
                <a:solidFill>
                  <a:srgbClr val="040506"/>
                </a:solidFill>
                <a:latin typeface="Open Sauce Bold"/>
              </a:rPr>
              <a:t>BrowserRouter: </a:t>
            </a:r>
            <a:r>
              <a:rPr lang="en-US" sz="1888">
                <a:solidFill>
                  <a:srgbClr val="040506"/>
                </a:solidFill>
                <a:latin typeface="Open Sauce"/>
              </a:rPr>
              <a:t>A React Router component providing the router context for a React application using HTML5 history API.</a:t>
            </a:r>
          </a:p>
          <a:p>
            <a:pPr algn="just">
              <a:lnSpc>
                <a:spcPts val="2455"/>
              </a:lnSpc>
            </a:pPr>
          </a:p>
          <a:p>
            <a:pPr algn="just">
              <a:lnSpc>
                <a:spcPts val="2455"/>
              </a:lnSpc>
            </a:pPr>
            <a:r>
              <a:rPr lang="en-US" sz="1888">
                <a:solidFill>
                  <a:srgbClr val="040506"/>
                </a:solidFill>
                <a:latin typeface="Open Sauce Bold"/>
              </a:rPr>
              <a:t>Link: </a:t>
            </a:r>
            <a:r>
              <a:rPr lang="en-US" sz="1888">
                <a:solidFill>
                  <a:srgbClr val="040506"/>
                </a:solidFill>
                <a:latin typeface="Open Sauce"/>
              </a:rPr>
              <a:t>A React Router component used for creating links to different routes in a React application.</a:t>
            </a:r>
          </a:p>
          <a:p>
            <a:pPr algn="just">
              <a:lnSpc>
                <a:spcPts val="245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105555" y="3510346"/>
            <a:ext cx="380297" cy="362766"/>
            <a:chOff x="0" y="0"/>
            <a:chExt cx="587326" cy="560252"/>
          </a:xfrm>
        </p:grpSpPr>
        <p:sp>
          <p:nvSpPr>
            <p:cNvPr name="Freeform 4" id="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5" id="5"/>
          <p:cNvGrpSpPr/>
          <p:nvPr/>
        </p:nvGrpSpPr>
        <p:grpSpPr>
          <a:xfrm rot="0">
            <a:off x="11474751" y="3510346"/>
            <a:ext cx="380297" cy="362766"/>
            <a:chOff x="0" y="0"/>
            <a:chExt cx="587326" cy="560252"/>
          </a:xfrm>
        </p:grpSpPr>
        <p:sp>
          <p:nvSpPr>
            <p:cNvPr name="Freeform 6" id="6"/>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7" id="7"/>
          <p:cNvGrpSpPr/>
          <p:nvPr/>
        </p:nvGrpSpPr>
        <p:grpSpPr>
          <a:xfrm rot="0">
            <a:off x="13842043" y="3510346"/>
            <a:ext cx="380297" cy="362766"/>
            <a:chOff x="0" y="0"/>
            <a:chExt cx="587326" cy="560252"/>
          </a:xfrm>
        </p:grpSpPr>
        <p:sp>
          <p:nvSpPr>
            <p:cNvPr name="Freeform 8" id="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9" id="9"/>
          <p:cNvGrpSpPr/>
          <p:nvPr/>
        </p:nvGrpSpPr>
        <p:grpSpPr>
          <a:xfrm rot="0">
            <a:off x="16209335" y="3510346"/>
            <a:ext cx="380297" cy="362766"/>
            <a:chOff x="0" y="0"/>
            <a:chExt cx="587326" cy="560252"/>
          </a:xfrm>
        </p:grpSpPr>
        <p:sp>
          <p:nvSpPr>
            <p:cNvPr name="Freeform 10" id="1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sp>
        <p:nvSpPr>
          <p:cNvPr name="TextBox 11" id="11"/>
          <p:cNvSpPr txBox="true"/>
          <p:nvPr/>
        </p:nvSpPr>
        <p:spPr>
          <a:xfrm rot="0">
            <a:off x="1903977" y="1596132"/>
            <a:ext cx="5045542"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BENIFITS</a:t>
            </a:r>
          </a:p>
        </p:txBody>
      </p:sp>
      <p:sp>
        <p:nvSpPr>
          <p:cNvPr name="Freeform 12" id="12"/>
          <p:cNvSpPr/>
          <p:nvPr/>
        </p:nvSpPr>
        <p:spPr>
          <a:xfrm flipH="false" flipV="false" rot="-10800000">
            <a:off x="-103801"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516384" y="4063653"/>
            <a:ext cx="9442869" cy="5552307"/>
          </a:xfrm>
          <a:custGeom>
            <a:avLst/>
            <a:gdLst/>
            <a:ahLst/>
            <a:cxnLst/>
            <a:rect r="r" b="b" t="t" l="l"/>
            <a:pathLst>
              <a:path h="5552307" w="9442869">
                <a:moveTo>
                  <a:pt x="0" y="0"/>
                </a:moveTo>
                <a:lnTo>
                  <a:pt x="9442869" y="0"/>
                </a:lnTo>
                <a:lnTo>
                  <a:pt x="9442869" y="5552307"/>
                </a:lnTo>
                <a:lnTo>
                  <a:pt x="0" y="5552307"/>
                </a:lnTo>
                <a:lnTo>
                  <a:pt x="0" y="0"/>
                </a:lnTo>
                <a:close/>
              </a:path>
            </a:pathLst>
          </a:custGeom>
          <a:blipFill>
            <a:blip r:embed="rId5"/>
            <a:stretch>
              <a:fillRect l="0" t="-6826" r="0" b="-6826"/>
            </a:stretch>
          </a:blipFill>
        </p:spPr>
      </p:sp>
      <p:sp>
        <p:nvSpPr>
          <p:cNvPr name="TextBox 14" id="14"/>
          <p:cNvSpPr txBox="true"/>
          <p:nvPr/>
        </p:nvSpPr>
        <p:spPr>
          <a:xfrm rot="0">
            <a:off x="220648" y="3020938"/>
            <a:ext cx="7473834" cy="6595022"/>
          </a:xfrm>
          <a:prstGeom prst="rect">
            <a:avLst/>
          </a:prstGeom>
        </p:spPr>
        <p:txBody>
          <a:bodyPr anchor="t" rtlCol="false" tIns="0" lIns="0" bIns="0" rIns="0">
            <a:spAutoFit/>
          </a:bodyPr>
          <a:lstStyle/>
          <a:p>
            <a:pPr algn="just">
              <a:lnSpc>
                <a:spcPts val="2544"/>
              </a:lnSpc>
            </a:pPr>
            <a:r>
              <a:rPr lang="en-US" sz="1956">
                <a:solidFill>
                  <a:srgbClr val="040506"/>
                </a:solidFill>
                <a:latin typeface="Open Sauce Bold"/>
              </a:rPr>
              <a:t>Convenience: </a:t>
            </a:r>
            <a:r>
              <a:rPr lang="en-US" sz="1956">
                <a:solidFill>
                  <a:srgbClr val="040506"/>
                </a:solidFill>
                <a:latin typeface="Open Sauce"/>
              </a:rPr>
              <a:t>The platform offers a streamlined process for finding and booking turf facilities, saving users time and effort compared to traditional manual methods.</a:t>
            </a:r>
          </a:p>
          <a:p>
            <a:pPr algn="just">
              <a:lnSpc>
                <a:spcPts val="2544"/>
              </a:lnSpc>
            </a:pPr>
          </a:p>
          <a:p>
            <a:pPr algn="just">
              <a:lnSpc>
                <a:spcPts val="2544"/>
              </a:lnSpc>
            </a:pPr>
            <a:r>
              <a:rPr lang="en-US" sz="1956">
                <a:solidFill>
                  <a:srgbClr val="040506"/>
                </a:solidFill>
                <a:latin typeface="Open Sauce Bold"/>
              </a:rPr>
              <a:t>Accessibility: </a:t>
            </a:r>
            <a:r>
              <a:rPr lang="en-US" sz="1956">
                <a:solidFill>
                  <a:srgbClr val="040506"/>
                </a:solidFill>
                <a:latin typeface="Open Sauce"/>
              </a:rPr>
              <a:t>Users can access the platform from anywhere, at any time, using their desktop or mobile devices, providing convenience and flexibility in booking turf facilities.</a:t>
            </a:r>
          </a:p>
          <a:p>
            <a:pPr algn="just">
              <a:lnSpc>
                <a:spcPts val="2544"/>
              </a:lnSpc>
            </a:pPr>
          </a:p>
          <a:p>
            <a:pPr algn="just">
              <a:lnSpc>
                <a:spcPts val="2544"/>
              </a:lnSpc>
            </a:pPr>
            <a:r>
              <a:rPr lang="en-US" sz="1956">
                <a:solidFill>
                  <a:srgbClr val="040506"/>
                </a:solidFill>
                <a:latin typeface="Open Sauce Bold"/>
              </a:rPr>
              <a:t>Real-time Updates: </a:t>
            </a:r>
            <a:r>
              <a:rPr lang="en-US" sz="1956">
                <a:solidFill>
                  <a:srgbClr val="040506"/>
                </a:solidFill>
                <a:latin typeface="Open Sauce"/>
              </a:rPr>
              <a:t>Users receive real-time updates on turf availability, ensuring they can make informed booking decisions and avoid conflicts.</a:t>
            </a:r>
          </a:p>
          <a:p>
            <a:pPr algn="just">
              <a:lnSpc>
                <a:spcPts val="2544"/>
              </a:lnSpc>
            </a:pPr>
          </a:p>
          <a:p>
            <a:pPr algn="just">
              <a:lnSpc>
                <a:spcPts val="2544"/>
              </a:lnSpc>
            </a:pPr>
            <a:r>
              <a:rPr lang="en-US" sz="1956">
                <a:solidFill>
                  <a:srgbClr val="040506"/>
                </a:solidFill>
                <a:latin typeface="Open Sauce Bold"/>
              </a:rPr>
              <a:t>Secure Payments: </a:t>
            </a:r>
            <a:r>
              <a:rPr lang="en-US" sz="1956">
                <a:solidFill>
                  <a:srgbClr val="040506"/>
                </a:solidFill>
                <a:latin typeface="Open Sauce"/>
              </a:rPr>
              <a:t>The platform facilitates secure online payments, providing users with peace of mind when making transactions for turf bookings.</a:t>
            </a:r>
          </a:p>
          <a:p>
            <a:pPr algn="just">
              <a:lnSpc>
                <a:spcPts val="2544"/>
              </a:lnSpc>
            </a:pPr>
          </a:p>
          <a:p>
            <a:pPr algn="just">
              <a:lnSpc>
                <a:spcPts val="2544"/>
              </a:lnSpc>
            </a:pPr>
            <a:r>
              <a:rPr lang="en-US" sz="1956">
                <a:solidFill>
                  <a:srgbClr val="040506"/>
                </a:solidFill>
                <a:latin typeface="Open Sauce Bold"/>
              </a:rPr>
              <a:t>Efficient Management: </a:t>
            </a:r>
            <a:r>
              <a:rPr lang="en-US" sz="1956">
                <a:solidFill>
                  <a:srgbClr val="040506"/>
                </a:solidFill>
                <a:latin typeface="Open Sauce"/>
              </a:rPr>
              <a:t>Turf owners benefit from efficient management tools, allowing them to update listings, track bookings, and optimize facility operations for enhanced productivity and revenue generation.</a:t>
            </a:r>
          </a:p>
          <a:p>
            <a:pPr algn="just">
              <a:lnSpc>
                <a:spcPts val="2544"/>
              </a:lnSpc>
            </a:pPr>
          </a:p>
        </p:txBody>
      </p:sp>
      <p:sp>
        <p:nvSpPr>
          <p:cNvPr name="Freeform 15" id="15"/>
          <p:cNvSpPr/>
          <p:nvPr/>
        </p:nvSpPr>
        <p:spPr>
          <a:xfrm flipH="false" flipV="false" rot="-10800000">
            <a:off x="7845567" y="2016987"/>
            <a:ext cx="8744064" cy="2511931"/>
          </a:xfrm>
          <a:custGeom>
            <a:avLst/>
            <a:gdLst/>
            <a:ahLst/>
            <a:cxnLst/>
            <a:rect r="r" b="b" t="t" l="l"/>
            <a:pathLst>
              <a:path h="2511931" w="8744064">
                <a:moveTo>
                  <a:pt x="0" y="0"/>
                </a:moveTo>
                <a:lnTo>
                  <a:pt x="8744065" y="0"/>
                </a:lnTo>
                <a:lnTo>
                  <a:pt x="8744065" y="2511932"/>
                </a:lnTo>
                <a:lnTo>
                  <a:pt x="0" y="251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5904" y="2428027"/>
            <a:ext cx="13456320" cy="7566112"/>
          </a:xfrm>
          <a:custGeom>
            <a:avLst/>
            <a:gdLst/>
            <a:ahLst/>
            <a:cxnLst/>
            <a:rect r="r" b="b" t="t" l="l"/>
            <a:pathLst>
              <a:path h="7566112" w="13456320">
                <a:moveTo>
                  <a:pt x="0" y="0"/>
                </a:moveTo>
                <a:lnTo>
                  <a:pt x="13456320" y="0"/>
                </a:lnTo>
                <a:lnTo>
                  <a:pt x="13456320" y="7566112"/>
                </a:lnTo>
                <a:lnTo>
                  <a:pt x="0" y="7566112"/>
                </a:lnTo>
                <a:lnTo>
                  <a:pt x="0" y="0"/>
                </a:lnTo>
                <a:close/>
              </a:path>
            </a:pathLst>
          </a:custGeom>
          <a:blipFill>
            <a:blip r:embed="rId4"/>
            <a:stretch>
              <a:fillRect l="0" t="0" r="0" b="0"/>
            </a:stretch>
          </a:blipFill>
        </p:spPr>
      </p:sp>
      <p:sp>
        <p:nvSpPr>
          <p:cNvPr name="Freeform 4" id="4"/>
          <p:cNvSpPr/>
          <p:nvPr/>
        </p:nvSpPr>
        <p:spPr>
          <a:xfrm flipH="false" flipV="false" rot="0">
            <a:off x="2015904" y="2428027"/>
            <a:ext cx="13456320" cy="7566112"/>
          </a:xfrm>
          <a:custGeom>
            <a:avLst/>
            <a:gdLst/>
            <a:ahLst/>
            <a:cxnLst/>
            <a:rect r="r" b="b" t="t" l="l"/>
            <a:pathLst>
              <a:path h="7566112" w="13456320">
                <a:moveTo>
                  <a:pt x="0" y="0"/>
                </a:moveTo>
                <a:lnTo>
                  <a:pt x="13456320" y="0"/>
                </a:lnTo>
                <a:lnTo>
                  <a:pt x="13456320" y="7566112"/>
                </a:lnTo>
                <a:lnTo>
                  <a:pt x="0" y="7566112"/>
                </a:lnTo>
                <a:lnTo>
                  <a:pt x="0" y="0"/>
                </a:lnTo>
                <a:close/>
              </a:path>
            </a:pathLst>
          </a:custGeom>
          <a:blipFill>
            <a:blip r:embed="rId5"/>
            <a:stretch>
              <a:fillRect l="0" t="0" r="0" b="0"/>
            </a:stretch>
          </a:blipFill>
        </p:spPr>
      </p:sp>
      <p:sp>
        <p:nvSpPr>
          <p:cNvPr name="TextBox 5" id="5"/>
          <p:cNvSpPr txBox="true"/>
          <p:nvPr/>
        </p:nvSpPr>
        <p:spPr>
          <a:xfrm rot="0">
            <a:off x="-2739244" y="1138072"/>
            <a:ext cx="11065390"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        LOGIN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5904" y="2428027"/>
            <a:ext cx="13456320" cy="7566112"/>
          </a:xfrm>
          <a:custGeom>
            <a:avLst/>
            <a:gdLst/>
            <a:ahLst/>
            <a:cxnLst/>
            <a:rect r="r" b="b" t="t" l="l"/>
            <a:pathLst>
              <a:path h="7566112" w="13456320">
                <a:moveTo>
                  <a:pt x="0" y="0"/>
                </a:moveTo>
                <a:lnTo>
                  <a:pt x="13456320" y="0"/>
                </a:lnTo>
                <a:lnTo>
                  <a:pt x="13456320" y="7566112"/>
                </a:lnTo>
                <a:lnTo>
                  <a:pt x="0" y="7566112"/>
                </a:lnTo>
                <a:lnTo>
                  <a:pt x="0" y="0"/>
                </a:lnTo>
                <a:close/>
              </a:path>
            </a:pathLst>
          </a:custGeom>
          <a:blipFill>
            <a:blip r:embed="rId4"/>
            <a:stretch>
              <a:fillRect l="0" t="0" r="0" b="0"/>
            </a:stretch>
          </a:blipFill>
        </p:spPr>
      </p:sp>
      <p:sp>
        <p:nvSpPr>
          <p:cNvPr name="Freeform 4" id="4"/>
          <p:cNvSpPr/>
          <p:nvPr/>
        </p:nvSpPr>
        <p:spPr>
          <a:xfrm flipH="false" flipV="false" rot="0">
            <a:off x="2015904" y="2428027"/>
            <a:ext cx="13456320" cy="7566112"/>
          </a:xfrm>
          <a:custGeom>
            <a:avLst/>
            <a:gdLst/>
            <a:ahLst/>
            <a:cxnLst/>
            <a:rect r="r" b="b" t="t" l="l"/>
            <a:pathLst>
              <a:path h="7566112" w="13456320">
                <a:moveTo>
                  <a:pt x="0" y="0"/>
                </a:moveTo>
                <a:lnTo>
                  <a:pt x="13456320" y="0"/>
                </a:lnTo>
                <a:lnTo>
                  <a:pt x="13456320" y="7566112"/>
                </a:lnTo>
                <a:lnTo>
                  <a:pt x="0" y="7566112"/>
                </a:lnTo>
                <a:lnTo>
                  <a:pt x="0" y="0"/>
                </a:lnTo>
                <a:close/>
              </a:path>
            </a:pathLst>
          </a:custGeom>
          <a:blipFill>
            <a:blip r:embed="rId5"/>
            <a:stretch>
              <a:fillRect l="0" t="0" r="0" b="0"/>
            </a:stretch>
          </a:blipFill>
        </p:spPr>
      </p:sp>
      <p:sp>
        <p:nvSpPr>
          <p:cNvPr name="TextBox 5" id="5"/>
          <p:cNvSpPr txBox="true"/>
          <p:nvPr/>
        </p:nvSpPr>
        <p:spPr>
          <a:xfrm rot="0">
            <a:off x="-2739244" y="1138072"/>
            <a:ext cx="11065390" cy="821056"/>
          </a:xfrm>
          <a:prstGeom prst="rect">
            <a:avLst/>
          </a:prstGeom>
        </p:spPr>
        <p:txBody>
          <a:bodyPr anchor="t" rtlCol="false" tIns="0" lIns="0" bIns="0" rIns="0">
            <a:spAutoFit/>
          </a:bodyPr>
          <a:lstStyle/>
          <a:p>
            <a:pPr algn="ctr">
              <a:lnSpc>
                <a:spcPts val="6629"/>
              </a:lnSpc>
              <a:spcBef>
                <a:spcPct val="0"/>
              </a:spcBef>
            </a:pPr>
            <a:r>
              <a:rPr lang="en-US" sz="5099">
                <a:solidFill>
                  <a:srgbClr val="000000"/>
                </a:solidFill>
                <a:latin typeface="Open Sauce Bold Italics"/>
              </a:rPr>
              <a:t>        SIGNIN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DAGHFhgY3EA</dc:identifier>
  <dcterms:modified xsi:type="dcterms:W3CDTF">2011-08-01T06:04:30Z</dcterms:modified>
  <cp:revision>1</cp:revision>
  <dc:title>TURF HUB</dc:title>
</cp:coreProperties>
</file>